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0" r:id="rId1"/>
    <p:sldMasterId id="2147483776" r:id="rId2"/>
  </p:sldMasterIdLst>
  <p:notesMasterIdLst>
    <p:notesMasterId r:id="rId11"/>
  </p:notesMasterIdLst>
  <p:sldIdLst>
    <p:sldId id="273" r:id="rId3"/>
    <p:sldId id="277" r:id="rId4"/>
    <p:sldId id="275" r:id="rId5"/>
    <p:sldId id="274" r:id="rId6"/>
    <p:sldId id="276" r:id="rId7"/>
    <p:sldId id="278" r:id="rId8"/>
    <p:sldId id="279" r:id="rId9"/>
    <p:sldId id="280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E1B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689" autoAdjust="0"/>
    <p:restoredTop sz="94660"/>
  </p:normalViewPr>
  <p:slideViewPr>
    <p:cSldViewPr snapToGrid="0">
      <p:cViewPr varScale="1">
        <p:scale>
          <a:sx n="90" d="100"/>
          <a:sy n="90" d="100"/>
        </p:scale>
        <p:origin x="461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tableStyles" Target="tableStyle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732D9D-C667-489A-831F-0E01110209EA}" type="datetimeFigureOut">
              <a:t>08/09/2024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3FF387-57CF-4E14-B8AF-24841806062A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8792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3FF387-57CF-4E14-B8AF-24841806062A}" type="slidenum">
              <a:rPr lang="en-NL" smtClean="0"/>
              <a:t>1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157104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3FF387-57CF-4E14-B8AF-24841806062A}" type="slidenum">
              <a:rPr lang="en-NL" smtClean="0"/>
              <a:t>2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4186758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3FF387-57CF-4E14-B8AF-24841806062A}" type="slidenum">
              <a:rPr lang="en-NL" smtClean="0"/>
              <a:t>3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8211598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3FF387-57CF-4E14-B8AF-24841806062A}" type="slidenum">
              <a:rPr lang="en-NL" smtClean="0"/>
              <a:t>4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9357831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3FF387-57CF-4E14-B8AF-24841806062A}" type="slidenum">
              <a:rPr lang="en-NL" smtClean="0"/>
              <a:t>5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0176631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3FF387-57CF-4E14-B8AF-24841806062A}" type="slidenum">
              <a:rPr lang="en-NL" smtClean="0"/>
              <a:t>6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2586507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3FF387-57CF-4E14-B8AF-24841806062A}" type="slidenum">
              <a:rPr lang="en-NL" smtClean="0"/>
              <a:t>7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2167139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3FF387-57CF-4E14-B8AF-24841806062A}" type="slidenum">
              <a:rPr lang="en-NL" smtClean="0"/>
              <a:t>8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6110760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517BAB39-B035-4520-B726-243A995F47A0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4400" b="0" strike="noStrike" spc="-1"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42184C2A-0541-447A-BBED-429BAC5965A7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4400" b="0" strike="noStrike" spc="-1"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D487EF5B-0DB8-4BB0-8D8B-B62A6A4D0B66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4400" b="0" strike="noStrike" spc="-1"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E475755C-DCD5-49F4-9415-4E9EB68A987B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1BDE6843-290C-4424-A5BF-131A9FA97B1B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84491FF4-02E0-4239-8D46-C162383B03B8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4400" b="0" strike="noStrike" spc="-1"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A046598A-DAFC-4EE8-BB19-F4DD70F6AEE8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4400" b="0" strike="noStrike" spc="-1"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3D56CD3C-3271-4999-B5FF-C1E22671071A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4400" b="0" strike="noStrike" spc="-1"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DCD71164-D284-46D8-8A9F-1E9CC0BCAD3F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4400" b="0" strike="noStrike" spc="-1"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DE440E5E-AF6D-4F3F-81DA-7DD77744008B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4400" b="0" strike="noStrike" spc="-1"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73C3EE90-5031-42B2-86D2-6529E100ECD0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4400" b="0" strike="noStrike" spc="-1"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9F903546-3B4E-4157-8FED-9B35E0A1D0E1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DFD75-F66A-4849-8F04-1D4BCBEA84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143760"/>
            <a:ext cx="9144000" cy="2387600"/>
          </a:xfrm>
        </p:spPr>
        <p:txBody>
          <a:bodyPr anchor="b"/>
          <a:lstStyle>
            <a:lvl1pPr algn="ctr">
              <a:defRPr sz="60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CFDA3F-E1B8-40BD-8CBB-3BE733B710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714240"/>
            <a:ext cx="9144000" cy="543560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4A13D7-779E-4E56-AAA8-196B6D232E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8/9/2024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FF56F3-B404-4155-829A-16CCD5902A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B0715F-5DAA-42CE-ADD5-D4D62E9EC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0956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8/9/2024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9" r:id="rId1"/>
    <p:sldLayoutId id="2147483760" r:id="rId2"/>
    <p:sldLayoutId id="2147483761" r:id="rId3"/>
    <p:sldLayoutId id="2147483762" r:id="rId4"/>
    <p:sldLayoutId id="2147483763" r:id="rId5"/>
    <p:sldLayoutId id="2147483764" r:id="rId6"/>
    <p:sldLayoutId id="2147483765" r:id="rId7"/>
    <p:sldLayoutId id="2147483766" r:id="rId8"/>
    <p:sldLayoutId id="2147483767" r:id="rId9"/>
    <p:sldLayoutId id="2147483768" r:id="rId10"/>
    <p:sldLayoutId id="214748376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5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6550920" y="2457360"/>
            <a:ext cx="5172120" cy="524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nl-NL" sz="1800" b="0" strike="noStrike" spc="-1">
                <a:latin typeface="Arial"/>
              </a:rPr>
              <a:t>Klik om de opmaak van de titeltekst te bewerken</a:t>
            </a:r>
          </a:p>
        </p:txBody>
      </p:sp>
      <p:sp>
        <p:nvSpPr>
          <p:cNvPr id="42" name="PlaceHolder 2"/>
          <p:cNvSpPr>
            <a:spLocks noGrp="1"/>
          </p:cNvSpPr>
          <p:nvPr>
            <p:ph type="ftr" idx="4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algn="ctr">
              <a:lnSpc>
                <a:spcPct val="100000"/>
              </a:lnSpc>
              <a:buNone/>
              <a:defRPr lang="nl-NL" sz="1400" b="0" strike="noStrike" spc="-1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lang="nl-NL" sz="1400" b="0" strike="noStrike" spc="-1">
                <a:latin typeface="Times New Roman"/>
              </a:rPr>
              <a:t>&lt;voettekst&gt;</a:t>
            </a:r>
          </a:p>
        </p:txBody>
      </p:sp>
      <p:sp>
        <p:nvSpPr>
          <p:cNvPr id="43" name="PlaceHolder 3"/>
          <p:cNvSpPr>
            <a:spLocks noGrp="1"/>
          </p:cNvSpPr>
          <p:nvPr>
            <p:ph type="sldNum" idx="5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solidFill>
                  <a:srgbClr val="8B8B8B"/>
                </a:solidFill>
                <a:latin typeface="Assistant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BB9D4B8D-43A0-4078-B8E4-8FD3F4CE9531}" type="slidenum">
              <a:rPr lang="en-US" sz="1200" b="0" strike="noStrike" spc="-1">
                <a:solidFill>
                  <a:srgbClr val="8B8B8B"/>
                </a:solidFill>
                <a:latin typeface="Assistant"/>
              </a:rPr>
              <a:t>‹#›</a:t>
            </a:fld>
            <a:endParaRPr lang="nl-NL" sz="1200" b="0" strike="noStrike" spc="-1"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dt" idx="6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defRPr lang="nl-NL" sz="1400" b="0" strike="noStrike" spc="-1">
                <a:latin typeface="Times New Roman"/>
              </a:defRPr>
            </a:lvl1pPr>
          </a:lstStyle>
          <a:p>
            <a:r>
              <a:rPr lang="nl-NL" sz="1400" b="0" strike="noStrike" spc="-1">
                <a:latin typeface="Times New Roman"/>
              </a:rPr>
              <a:t>&lt;datum/tijd&gt;</a:t>
            </a:r>
          </a:p>
        </p:txBody>
      </p:sp>
      <p:sp>
        <p:nvSpPr>
          <p:cNvPr id="45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nl-NL" sz="3200" b="0" strike="noStrike" spc="-1">
                <a:latin typeface="Arial"/>
              </a:rPr>
              <a:t>Klik om de opmaak van de overzichtstekst te bewerken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nl-NL" sz="2800" b="0" strike="noStrike" spc="-1">
                <a:latin typeface="Arial"/>
              </a:rPr>
              <a:t>Tweede overzichtsniveau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nl-NL" sz="2400" b="0" strike="noStrike" spc="-1">
                <a:latin typeface="Arial"/>
              </a:rPr>
              <a:t>Derde overzichtsniveau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nl-NL" sz="2000" b="0" strike="noStrike" spc="-1">
                <a:latin typeface="Arial"/>
              </a:rPr>
              <a:t>Vierde overzichtsniveau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nl-NL" sz="2000" b="0" strike="noStrike" spc="-1">
                <a:latin typeface="Arial"/>
              </a:rPr>
              <a:t>Vijfde overzichtsniveau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nl-NL" sz="2000" b="0" strike="noStrike" spc="-1">
                <a:latin typeface="Arial"/>
              </a:rPr>
              <a:t>Zesde overzichtsniveau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nl-NL" sz="2000" b="0" strike="noStrike" spc="-1">
                <a:latin typeface="Arial"/>
              </a:rPr>
              <a:t>Zevende overzichtsniveau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1" r:id="rId1"/>
    <p:sldLayoutId id="2147483773" r:id="rId2"/>
    <p:sldLayoutId id="2147483777" r:id="rId3"/>
    <p:sldLayoutId id="2147483779" r:id="rId4"/>
    <p:sldLayoutId id="2147483781" r:id="rId5"/>
    <p:sldLayoutId id="2147483772" r:id="rId6"/>
    <p:sldLayoutId id="2147483778" r:id="rId7"/>
    <p:sldLayoutId id="2147483780" r:id="rId8"/>
    <p:sldLayoutId id="2147483775" r:id="rId9"/>
    <p:sldLayoutId id="2147483774" r:id="rId10"/>
    <p:sldLayoutId id="2147483672" r:id="rId11"/>
    <p:sldLayoutId id="2147483673" r:id="rId12"/>
    <p:sldLayoutId id="2147483739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Relationship Id="rId6" Type="http://schemas.openxmlformats.org/officeDocument/2006/relationships/hyperlink" Target="https://en.wikipedia.org/wiki/Colorado_State_Fair" TargetMode="External"/><Relationship Id="rId5" Type="http://schemas.openxmlformats.org/officeDocument/2006/relationships/hyperlink" Target="https://en.wikipedia.org/wiki/Midjourney" TargetMode="External"/><Relationship Id="rId4" Type="http://schemas.openxmlformats.org/officeDocument/2006/relationships/hyperlink" Target="https://en.wikipedia.org/wiki/Th%C3%A9%C3%A2tre_D%27op%C3%A9ra_Spatial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Relationship Id="rId5" Type="http://schemas.openxmlformats.org/officeDocument/2006/relationships/hyperlink" Target="https://creativecommons.org/licenses/by/4.0/" TargetMode="External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monai.io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">
            <a:extLst>
              <a:ext uri="{FF2B5EF4-FFF2-40B4-BE49-F238E27FC236}">
                <a16:creationId xmlns:a16="http://schemas.microsoft.com/office/drawing/2014/main" id="{B76E810A-7D89-CFF6-389E-860870EE3033}"/>
              </a:ext>
            </a:extLst>
          </p:cNvPr>
          <p:cNvSpPr txBox="1"/>
          <p:nvPr/>
        </p:nvSpPr>
        <p:spPr>
          <a:xfrm>
            <a:off x="1299411" y="1836821"/>
            <a:ext cx="9420976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b="1" dirty="0">
              <a:solidFill>
                <a:srgbClr val="7030A0"/>
              </a:solidFill>
              <a:latin typeface="Assistant" pitchFamily="2" charset="-79"/>
              <a:cs typeface="Assistant" pitchFamily="2" charset="-79"/>
            </a:endParaRPr>
          </a:p>
          <a:p>
            <a:endParaRPr lang="en-US" sz="2400" b="1" dirty="0">
              <a:solidFill>
                <a:srgbClr val="7030A0"/>
              </a:solidFill>
              <a:latin typeface="Assistant" pitchFamily="2" charset="-79"/>
              <a:cs typeface="Assistant" pitchFamily="2" charset="-79"/>
            </a:endParaRPr>
          </a:p>
          <a:p>
            <a:r>
              <a:rPr lang="en-US" sz="2400" b="1" dirty="0">
                <a:solidFill>
                  <a:srgbClr val="00A0E1"/>
                </a:solidFill>
                <a:latin typeface="Assistant" pitchFamily="2" charset="-79"/>
                <a:cs typeface="Assistant" pitchFamily="2" charset="-79"/>
              </a:rPr>
              <a:t>  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A4B648-05BE-03EB-D1AD-5BD4B922EF2D}"/>
              </a:ext>
            </a:extLst>
          </p:cNvPr>
          <p:cNvSpPr txBox="1"/>
          <p:nvPr/>
        </p:nvSpPr>
        <p:spPr>
          <a:xfrm>
            <a:off x="1518047" y="4929187"/>
            <a:ext cx="787836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rtl="0"/>
            <a:endParaRPr lang="en-US" sz="2400">
              <a:cs typeface="Segoe UI"/>
            </a:endParaRPr>
          </a:p>
        </p:txBody>
      </p:sp>
      <p:sp>
        <p:nvSpPr>
          <p:cNvPr id="2" name="Title 6">
            <a:extLst>
              <a:ext uri="{FF2B5EF4-FFF2-40B4-BE49-F238E27FC236}">
                <a16:creationId xmlns:a16="http://schemas.microsoft.com/office/drawing/2014/main" id="{223292A2-BB5C-E829-4FE8-6EED9FD4C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9731" y="177348"/>
            <a:ext cx="9036908" cy="654674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000000"/>
                </a:solidFill>
                <a:latin typeface="Assistant" pitchFamily="2" charset="-79"/>
                <a:ea typeface="+mj-lt"/>
                <a:cs typeface="Assistant" pitchFamily="2" charset="-79"/>
              </a:rPr>
              <a:t> Generative AI </a:t>
            </a:r>
            <a:endParaRPr lang="en-NL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65974A0-21C0-2F1D-D9BF-1419456DDDCF}"/>
              </a:ext>
            </a:extLst>
          </p:cNvPr>
          <p:cNvSpPr txBox="1"/>
          <p:nvPr/>
        </p:nvSpPr>
        <p:spPr>
          <a:xfrm>
            <a:off x="6023729" y="1836821"/>
            <a:ext cx="513760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800" b="1" dirty="0">
              <a:solidFill>
                <a:srgbClr val="3E1B59"/>
              </a:solidFill>
              <a:latin typeface="Assistant" pitchFamily="2" charset="-79"/>
              <a:cs typeface="Assistant" pitchFamily="2" charset="-79"/>
            </a:endParaRPr>
          </a:p>
          <a:p>
            <a:endParaRPr lang="LID4096" sz="28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8129F31-0964-4562-B1E3-2C60C50B28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1514" y="832022"/>
            <a:ext cx="7582580" cy="5053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F069AA4-0711-959B-CAE5-A3B713772B09}"/>
              </a:ext>
            </a:extLst>
          </p:cNvPr>
          <p:cNvSpPr txBox="1"/>
          <p:nvPr/>
        </p:nvSpPr>
        <p:spPr>
          <a:xfrm>
            <a:off x="965200" y="5885516"/>
            <a:ext cx="1063413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1" u="none" strike="noStrike" dirty="0">
                <a:solidFill>
                  <a:srgbClr val="00B05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hlinkClick r:id="rId4" tooltip="Théâtre D'opéra Spatial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Théâtre </a:t>
            </a:r>
            <a:r>
              <a:rPr lang="en-US" sz="1400" b="0" i="1" u="none" strike="noStrike" dirty="0" err="1">
                <a:solidFill>
                  <a:srgbClr val="00B05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hlinkClick r:id="rId4" tooltip="Théâtre D'opéra Spatial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D'opéra</a:t>
            </a:r>
            <a:r>
              <a:rPr lang="en-US" sz="1400" b="0" i="1" u="none" strike="noStrike" dirty="0">
                <a:solidFill>
                  <a:srgbClr val="00B05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hlinkClick r:id="rId4" tooltip="Théâtre D'opéra Spatial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Spatial</a:t>
            </a:r>
            <a:r>
              <a:rPr lang="en-US" sz="1400" b="0" i="0" dirty="0">
                <a:solidFill>
                  <a:srgbClr val="00B05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, an image generated with </a:t>
            </a:r>
            <a:r>
              <a:rPr lang="en-US" sz="1400" b="0" i="0" u="none" strike="noStrike" dirty="0">
                <a:solidFill>
                  <a:srgbClr val="00B05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hlinkClick r:id="rId5" tooltip="Midjourney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Midjourney</a:t>
            </a:r>
            <a:r>
              <a:rPr lang="en-US" sz="1400" b="0" i="0" u="none" strike="noStrike" dirty="0">
                <a:solidFill>
                  <a:srgbClr val="00B05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 (public domain image)</a:t>
            </a:r>
          </a:p>
          <a:p>
            <a:r>
              <a:rPr lang="en-US" sz="1400" dirty="0">
                <a:solidFill>
                  <a:srgbClr val="202122"/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W</a:t>
            </a:r>
            <a:r>
              <a:rPr lang="en-US" sz="1400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on the 2022 </a:t>
            </a:r>
            <a:r>
              <a:rPr lang="en-US" sz="1400" b="0" i="0" u="none" strike="noStrike" dirty="0">
                <a:effectLst/>
                <a:highlight>
                  <a:srgbClr val="FFFFFF"/>
                </a:highlight>
                <a:latin typeface="Arial" panose="020B0604020202020204" pitchFamily="34" charset="0"/>
                <a:hlinkClick r:id="rId6" tooltip="Colorado State Fair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Colorado State Fair</a:t>
            </a:r>
            <a:r>
              <a:rPr lang="en-US" sz="1400" b="0" i="0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's </a:t>
            </a:r>
            <a:r>
              <a:rPr lang="en-US" sz="1400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annual fine art competition in the photomanipulation category, sparking endless controversy</a:t>
            </a:r>
            <a:endParaRPr lang="LID4096" sz="14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521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">
            <a:extLst>
              <a:ext uri="{FF2B5EF4-FFF2-40B4-BE49-F238E27FC236}">
                <a16:creationId xmlns:a16="http://schemas.microsoft.com/office/drawing/2014/main" id="{B76E810A-7D89-CFF6-389E-860870EE3033}"/>
              </a:ext>
            </a:extLst>
          </p:cNvPr>
          <p:cNvSpPr txBox="1"/>
          <p:nvPr/>
        </p:nvSpPr>
        <p:spPr>
          <a:xfrm>
            <a:off x="1299411" y="1836821"/>
            <a:ext cx="9420976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b="1">
              <a:solidFill>
                <a:srgbClr val="7030A0"/>
              </a:solidFill>
              <a:latin typeface="Assistant" pitchFamily="2" charset="-79"/>
              <a:cs typeface="Assistant" pitchFamily="2" charset="-79"/>
            </a:endParaRPr>
          </a:p>
          <a:p>
            <a:endParaRPr lang="en-US" sz="2400" b="1">
              <a:solidFill>
                <a:srgbClr val="7030A0"/>
              </a:solidFill>
              <a:latin typeface="Assistant" pitchFamily="2" charset="-79"/>
              <a:cs typeface="Assistant" pitchFamily="2" charset="-79"/>
            </a:endParaRPr>
          </a:p>
          <a:p>
            <a:r>
              <a:rPr lang="en-US" sz="2400" b="1">
                <a:solidFill>
                  <a:srgbClr val="00A0E1"/>
                </a:solidFill>
                <a:latin typeface="Assistant" pitchFamily="2" charset="-79"/>
                <a:cs typeface="Assistant" pitchFamily="2" charset="-79"/>
              </a:rPr>
              <a:t>   </a:t>
            </a:r>
            <a:endParaRPr lang="en-US" sz="2400" b="1" dirty="0">
              <a:solidFill>
                <a:srgbClr val="00A0E1"/>
              </a:solidFill>
              <a:latin typeface="Assistant" pitchFamily="2" charset="-79"/>
              <a:cs typeface="Assistant" pitchFamily="2" charset="-79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A4B648-05BE-03EB-D1AD-5BD4B922EF2D}"/>
              </a:ext>
            </a:extLst>
          </p:cNvPr>
          <p:cNvSpPr txBox="1"/>
          <p:nvPr/>
        </p:nvSpPr>
        <p:spPr>
          <a:xfrm>
            <a:off x="1518047" y="4929187"/>
            <a:ext cx="787836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rtl="0"/>
            <a:endParaRPr lang="en-US" sz="2400">
              <a:cs typeface="Segoe UI"/>
            </a:endParaRPr>
          </a:p>
        </p:txBody>
      </p:sp>
      <p:sp>
        <p:nvSpPr>
          <p:cNvPr id="2" name="Title 6">
            <a:extLst>
              <a:ext uri="{FF2B5EF4-FFF2-40B4-BE49-F238E27FC236}">
                <a16:creationId xmlns:a16="http://schemas.microsoft.com/office/drawing/2014/main" id="{223292A2-BB5C-E829-4FE8-6EED9FD4C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9731" y="177348"/>
            <a:ext cx="9036908" cy="654674"/>
          </a:xfrm>
        </p:spPr>
        <p:txBody>
          <a:bodyPr/>
          <a:lstStyle/>
          <a:p>
            <a:pPr algn="ctr"/>
            <a:r>
              <a:rPr lang="en-US" b="1">
                <a:solidFill>
                  <a:srgbClr val="000000"/>
                </a:solidFill>
                <a:latin typeface="Assistant" pitchFamily="2" charset="-79"/>
                <a:ea typeface="+mj-lt"/>
                <a:cs typeface="Assistant" pitchFamily="2" charset="-79"/>
              </a:rPr>
              <a:t> Generative AI </a:t>
            </a:r>
            <a:endParaRPr lang="en-NL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65974A0-21C0-2F1D-D9BF-1419456DDDCF}"/>
              </a:ext>
            </a:extLst>
          </p:cNvPr>
          <p:cNvSpPr txBox="1"/>
          <p:nvPr/>
        </p:nvSpPr>
        <p:spPr>
          <a:xfrm>
            <a:off x="6023729" y="1836821"/>
            <a:ext cx="513760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800" b="1">
              <a:solidFill>
                <a:srgbClr val="3E1B59"/>
              </a:solidFill>
              <a:latin typeface="Assistant" pitchFamily="2" charset="-79"/>
              <a:cs typeface="Assistant" pitchFamily="2" charset="-79"/>
            </a:endParaRPr>
          </a:p>
          <a:p>
            <a:endParaRPr lang="LID4096" sz="28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F069AA4-0711-959B-CAE5-A3B713772B09}"/>
              </a:ext>
            </a:extLst>
          </p:cNvPr>
          <p:cNvSpPr txBox="1"/>
          <p:nvPr/>
        </p:nvSpPr>
        <p:spPr>
          <a:xfrm>
            <a:off x="939800" y="1092200"/>
            <a:ext cx="10659534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b="0" i="0" dirty="0">
                <a:solidFill>
                  <a:srgbClr val="383838"/>
                </a:solidFill>
                <a:effectLst/>
                <a:highlight>
                  <a:srgbClr val="FFFFFF"/>
                </a:highlight>
                <a:latin typeface="Mulish"/>
              </a:rPr>
              <a:t>Technologies that create or generate data.</a:t>
            </a:r>
          </a:p>
          <a:p>
            <a:pPr algn="ctr"/>
            <a:r>
              <a:rPr lang="en-US" sz="2800" dirty="0">
                <a:solidFill>
                  <a:schemeClr val="accent2">
                    <a:lumMod val="75000"/>
                    <a:lumOff val="25000"/>
                  </a:schemeClr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Peril and promise</a:t>
            </a:r>
          </a:p>
          <a:p>
            <a:pPr algn="ctr"/>
            <a:endParaRPr lang="en-US" sz="4000" b="0" i="0" u="none" strike="noStrike" dirty="0">
              <a:solidFill>
                <a:srgbClr val="00B050"/>
              </a:solidFill>
              <a:effectLst/>
              <a:highlight>
                <a:srgbClr val="FFFFFF"/>
              </a:highlight>
              <a:latin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rgbClr val="00B050"/>
              </a:solidFill>
              <a:highlight>
                <a:srgbClr val="FFFFFF"/>
              </a:highlight>
              <a:latin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rgbClr val="00B050"/>
              </a:solidFill>
              <a:highlight>
                <a:srgbClr val="FFFFFF"/>
              </a:highlight>
              <a:latin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rgbClr val="00B050"/>
              </a:solidFill>
              <a:highlight>
                <a:srgbClr val="FFFFFF"/>
              </a:highlight>
              <a:latin typeface="Arial" panose="020B0604020202020204" pitchFamily="34" charset="0"/>
            </a:endParaRPr>
          </a:p>
          <a:p>
            <a:pPr algn="ctr"/>
            <a:r>
              <a:rPr lang="en-US" sz="2400" b="0" i="0" u="none" strike="noStrike" dirty="0">
                <a:solidFill>
                  <a:srgbClr val="00B05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Code generation</a:t>
            </a:r>
          </a:p>
          <a:p>
            <a:pPr algn="ctr"/>
            <a:r>
              <a:rPr lang="en-US" sz="2400" dirty="0">
                <a:solidFill>
                  <a:srgbClr val="00B050"/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Text generation</a:t>
            </a:r>
          </a:p>
          <a:p>
            <a:pPr algn="ctr"/>
            <a:r>
              <a:rPr lang="en-US" sz="2400" b="0" i="0" u="none" strike="noStrike" dirty="0">
                <a:solidFill>
                  <a:srgbClr val="00B05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Image generation</a:t>
            </a:r>
          </a:p>
          <a:p>
            <a:pPr algn="ctr"/>
            <a:r>
              <a:rPr lang="en-US" sz="2400" dirty="0">
                <a:solidFill>
                  <a:srgbClr val="00B050"/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Text</a:t>
            </a:r>
            <a:r>
              <a:rPr lang="en-US" sz="2400" dirty="0">
                <a:solidFill>
                  <a:srgbClr val="00B050"/>
                </a:solidFill>
                <a:highlight>
                  <a:srgbClr val="FFFFFF"/>
                </a:highlight>
                <a:latin typeface="Arial" panose="020B0604020202020204" pitchFamily="34" charset="0"/>
                <a:sym typeface="Wingdings" panose="05000000000000000000" pitchFamily="2" charset="2"/>
              </a:rPr>
              <a:t> image generation?</a:t>
            </a:r>
            <a:endParaRPr lang="en-US" sz="2400" b="0" i="0" u="none" strike="noStrike" dirty="0">
              <a:solidFill>
                <a:srgbClr val="00B050"/>
              </a:solidFill>
              <a:effectLst/>
              <a:highlight>
                <a:srgbClr val="FFFFFF"/>
              </a:highlight>
              <a:latin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A308F6-B63F-5A74-EEA4-0B82CB3602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6781" y="2225182"/>
            <a:ext cx="5249036" cy="2407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712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">
            <a:extLst>
              <a:ext uri="{FF2B5EF4-FFF2-40B4-BE49-F238E27FC236}">
                <a16:creationId xmlns:a16="http://schemas.microsoft.com/office/drawing/2014/main" id="{B76E810A-7D89-CFF6-389E-860870EE3033}"/>
              </a:ext>
            </a:extLst>
          </p:cNvPr>
          <p:cNvSpPr txBox="1"/>
          <p:nvPr/>
        </p:nvSpPr>
        <p:spPr>
          <a:xfrm>
            <a:off x="1299411" y="1836821"/>
            <a:ext cx="9420976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b="1" dirty="0">
              <a:solidFill>
                <a:srgbClr val="7030A0"/>
              </a:solidFill>
              <a:latin typeface="Assistant" pitchFamily="2" charset="-79"/>
              <a:cs typeface="Assistant" pitchFamily="2" charset="-79"/>
            </a:endParaRPr>
          </a:p>
          <a:p>
            <a:endParaRPr lang="en-US" sz="2400" b="1" dirty="0">
              <a:solidFill>
                <a:srgbClr val="7030A0"/>
              </a:solidFill>
              <a:latin typeface="Assistant" pitchFamily="2" charset="-79"/>
              <a:cs typeface="Assistant" pitchFamily="2" charset="-79"/>
            </a:endParaRPr>
          </a:p>
          <a:p>
            <a:r>
              <a:rPr lang="en-US" sz="2400" b="1" dirty="0">
                <a:solidFill>
                  <a:srgbClr val="00A0E1"/>
                </a:solidFill>
                <a:latin typeface="Assistant" pitchFamily="2" charset="-79"/>
                <a:cs typeface="Assistant" pitchFamily="2" charset="-79"/>
              </a:rPr>
              <a:t>  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A4B648-05BE-03EB-D1AD-5BD4B922EF2D}"/>
              </a:ext>
            </a:extLst>
          </p:cNvPr>
          <p:cNvSpPr txBox="1"/>
          <p:nvPr/>
        </p:nvSpPr>
        <p:spPr>
          <a:xfrm>
            <a:off x="1518047" y="4929187"/>
            <a:ext cx="787836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rtl="0"/>
            <a:endParaRPr lang="en-US" sz="2400">
              <a:cs typeface="Segoe UI"/>
            </a:endParaRPr>
          </a:p>
        </p:txBody>
      </p:sp>
      <p:sp>
        <p:nvSpPr>
          <p:cNvPr id="2" name="Title 6">
            <a:extLst>
              <a:ext uri="{FF2B5EF4-FFF2-40B4-BE49-F238E27FC236}">
                <a16:creationId xmlns:a16="http://schemas.microsoft.com/office/drawing/2014/main" id="{223292A2-BB5C-E829-4FE8-6EED9FD4C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9731" y="177348"/>
            <a:ext cx="9036908" cy="654674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000000"/>
                </a:solidFill>
                <a:latin typeface="Assistant" pitchFamily="2" charset="-79"/>
                <a:ea typeface="+mj-lt"/>
                <a:cs typeface="Assistant" pitchFamily="2" charset="-79"/>
              </a:rPr>
              <a:t> Generative AI </a:t>
            </a:r>
            <a:endParaRPr lang="en-NL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65974A0-21C0-2F1D-D9BF-1419456DDDCF}"/>
              </a:ext>
            </a:extLst>
          </p:cNvPr>
          <p:cNvSpPr txBox="1"/>
          <p:nvPr/>
        </p:nvSpPr>
        <p:spPr>
          <a:xfrm>
            <a:off x="6023729" y="1836821"/>
            <a:ext cx="513760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3E1B59"/>
                </a:solidFill>
                <a:latin typeface="Assistant" pitchFamily="2" charset="-79"/>
                <a:cs typeface="Assistant" pitchFamily="2" charset="-79"/>
              </a:rPr>
              <a:t>Is this picture incorrect?</a:t>
            </a:r>
          </a:p>
          <a:p>
            <a:endParaRPr lang="en-US" sz="2800" b="1" dirty="0">
              <a:solidFill>
                <a:srgbClr val="3E1B59"/>
              </a:solidFill>
              <a:latin typeface="Assistant" pitchFamily="2" charset="-79"/>
              <a:cs typeface="Assistant" pitchFamily="2" charset="-79"/>
            </a:endParaRPr>
          </a:p>
          <a:p>
            <a:r>
              <a:rPr lang="en-US" sz="2800" b="1" dirty="0">
                <a:solidFill>
                  <a:srgbClr val="3E1B59"/>
                </a:solidFill>
                <a:latin typeface="Assistant" pitchFamily="2" charset="-79"/>
                <a:cs typeface="Assistant" pitchFamily="2" charset="-79"/>
              </a:rPr>
              <a:t>Can we prompt a better one?</a:t>
            </a:r>
          </a:p>
          <a:p>
            <a:endParaRPr lang="LID4096" sz="2800" dirty="0"/>
          </a:p>
        </p:txBody>
      </p:sp>
      <p:pic>
        <p:nvPicPr>
          <p:cNvPr id="8" name="Picture 7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C5874C9E-7E28-ADFD-CA6D-7968200E04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090" y="1451290"/>
            <a:ext cx="4330138" cy="4765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236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">
            <a:extLst>
              <a:ext uri="{FF2B5EF4-FFF2-40B4-BE49-F238E27FC236}">
                <a16:creationId xmlns:a16="http://schemas.microsoft.com/office/drawing/2014/main" id="{B76E810A-7D89-CFF6-389E-860870EE3033}"/>
              </a:ext>
            </a:extLst>
          </p:cNvPr>
          <p:cNvSpPr txBox="1"/>
          <p:nvPr/>
        </p:nvSpPr>
        <p:spPr>
          <a:xfrm>
            <a:off x="1299411" y="1836821"/>
            <a:ext cx="9420976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b="1" dirty="0">
              <a:solidFill>
                <a:srgbClr val="7030A0"/>
              </a:solidFill>
              <a:latin typeface="Assistant" pitchFamily="2" charset="-79"/>
              <a:cs typeface="Assistant" pitchFamily="2" charset="-79"/>
            </a:endParaRPr>
          </a:p>
          <a:p>
            <a:endParaRPr lang="en-US" sz="2400" b="1" dirty="0">
              <a:solidFill>
                <a:srgbClr val="7030A0"/>
              </a:solidFill>
              <a:latin typeface="Assistant" pitchFamily="2" charset="-79"/>
              <a:cs typeface="Assistant" pitchFamily="2" charset="-79"/>
            </a:endParaRPr>
          </a:p>
          <a:p>
            <a:r>
              <a:rPr lang="en-US" sz="2400" b="1" dirty="0">
                <a:solidFill>
                  <a:srgbClr val="00A0E1"/>
                </a:solidFill>
                <a:latin typeface="Assistant" pitchFamily="2" charset="-79"/>
                <a:cs typeface="Assistant" pitchFamily="2" charset="-79"/>
              </a:rPr>
              <a:t>  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A4B648-05BE-03EB-D1AD-5BD4B922EF2D}"/>
              </a:ext>
            </a:extLst>
          </p:cNvPr>
          <p:cNvSpPr txBox="1"/>
          <p:nvPr/>
        </p:nvSpPr>
        <p:spPr>
          <a:xfrm>
            <a:off x="1518047" y="4929187"/>
            <a:ext cx="787836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rtl="0"/>
            <a:endParaRPr lang="en-US" sz="2400">
              <a:cs typeface="Segoe UI"/>
            </a:endParaRPr>
          </a:p>
        </p:txBody>
      </p:sp>
      <p:sp>
        <p:nvSpPr>
          <p:cNvPr id="2" name="Title 6">
            <a:extLst>
              <a:ext uri="{FF2B5EF4-FFF2-40B4-BE49-F238E27FC236}">
                <a16:creationId xmlns:a16="http://schemas.microsoft.com/office/drawing/2014/main" id="{223292A2-BB5C-E829-4FE8-6EED9FD4C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9731" y="177348"/>
            <a:ext cx="9036908" cy="654674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000000"/>
                </a:solidFill>
                <a:latin typeface="Assistant" pitchFamily="2" charset="-79"/>
                <a:ea typeface="+mj-lt"/>
                <a:cs typeface="Assistant" pitchFamily="2" charset="-79"/>
              </a:rPr>
              <a:t> Generative AI </a:t>
            </a:r>
            <a:endParaRPr lang="en-NL" dirty="0"/>
          </a:p>
        </p:txBody>
      </p:sp>
      <p:pic>
        <p:nvPicPr>
          <p:cNvPr id="11" name="Picture 10" descr="A black square with a white circle in the middle&#10;&#10;Description automatically generated">
            <a:extLst>
              <a:ext uri="{FF2B5EF4-FFF2-40B4-BE49-F238E27FC236}">
                <a16:creationId xmlns:a16="http://schemas.microsoft.com/office/drawing/2014/main" id="{0D3AA7D1-BE45-25FD-E4C4-BE1D5B0D79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1836821"/>
            <a:ext cx="4765700" cy="3755913"/>
          </a:xfrm>
          <a:prstGeom prst="rect">
            <a:avLst/>
          </a:prstGeom>
        </p:spPr>
      </p:pic>
      <p:pic>
        <p:nvPicPr>
          <p:cNvPr id="1026" name="Picture 2" descr="Examples of text-to-image–generated anatomical structures in CT, MRI, and...">
            <a:extLst>
              <a:ext uri="{FF2B5EF4-FFF2-40B4-BE49-F238E27FC236}">
                <a16:creationId xmlns:a16="http://schemas.microsoft.com/office/drawing/2014/main" id="{B1D754DA-BF0B-F114-EF45-5EC7566422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3542" y="1928813"/>
            <a:ext cx="3336924" cy="3279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ACB0EEC-A0E4-0C05-15A2-DCA53B8F2026}"/>
              </a:ext>
            </a:extLst>
          </p:cNvPr>
          <p:cNvSpPr txBox="1"/>
          <p:nvPr/>
        </p:nvSpPr>
        <p:spPr>
          <a:xfrm>
            <a:off x="5469466" y="5422511"/>
            <a:ext cx="657860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1" dirty="0">
                <a:effectLst/>
                <a:latin typeface="Open Sans" panose="020B0606030504020204" pitchFamily="34" charset="0"/>
              </a:rPr>
              <a:t>Examples of text-to-image–generated anatomical structures in CT, MRI, and ultrasound images created with DALL-E 2.</a:t>
            </a:r>
          </a:p>
          <a:p>
            <a:pPr algn="l"/>
            <a:r>
              <a:rPr lang="en-US" b="0" i="1" dirty="0">
                <a:effectLst/>
                <a:latin typeface="Open Sans" panose="020B0606030504020204" pitchFamily="34" charset="0"/>
              </a:rPr>
              <a:t>Image source: Adams et al., Journal of Medical Internet Research 2023 (</a:t>
            </a:r>
            <a:r>
              <a:rPr lang="en-US" b="0" i="1" u="none" strike="noStrike" dirty="0">
                <a:solidFill>
                  <a:srgbClr val="00B050"/>
                </a:solidFill>
                <a:effectLst/>
                <a:latin typeface="Open Sans" panose="020B0606030504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 4.0</a:t>
            </a:r>
            <a:r>
              <a:rPr lang="en-US" b="0" i="1" dirty="0">
                <a:effectLst/>
                <a:latin typeface="Open Sans" panose="020B060603050402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888708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">
            <a:extLst>
              <a:ext uri="{FF2B5EF4-FFF2-40B4-BE49-F238E27FC236}">
                <a16:creationId xmlns:a16="http://schemas.microsoft.com/office/drawing/2014/main" id="{B76E810A-7D89-CFF6-389E-860870EE3033}"/>
              </a:ext>
            </a:extLst>
          </p:cNvPr>
          <p:cNvSpPr txBox="1"/>
          <p:nvPr/>
        </p:nvSpPr>
        <p:spPr>
          <a:xfrm>
            <a:off x="1299411" y="1836821"/>
            <a:ext cx="9420976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b="1" dirty="0">
              <a:solidFill>
                <a:srgbClr val="7030A0"/>
              </a:solidFill>
              <a:latin typeface="Assistant" pitchFamily="2" charset="-79"/>
              <a:cs typeface="Assistant" pitchFamily="2" charset="-79"/>
            </a:endParaRPr>
          </a:p>
          <a:p>
            <a:endParaRPr lang="en-US" sz="2400" b="1" dirty="0">
              <a:solidFill>
                <a:srgbClr val="7030A0"/>
              </a:solidFill>
              <a:latin typeface="Assistant" pitchFamily="2" charset="-79"/>
              <a:cs typeface="Assistant" pitchFamily="2" charset="-79"/>
            </a:endParaRPr>
          </a:p>
          <a:p>
            <a:r>
              <a:rPr lang="en-US" sz="2400" b="1" dirty="0">
                <a:solidFill>
                  <a:srgbClr val="00A0E1"/>
                </a:solidFill>
                <a:latin typeface="Assistant" pitchFamily="2" charset="-79"/>
                <a:cs typeface="Assistant" pitchFamily="2" charset="-79"/>
              </a:rPr>
              <a:t>  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A4B648-05BE-03EB-D1AD-5BD4B922EF2D}"/>
              </a:ext>
            </a:extLst>
          </p:cNvPr>
          <p:cNvSpPr txBox="1"/>
          <p:nvPr/>
        </p:nvSpPr>
        <p:spPr>
          <a:xfrm>
            <a:off x="1518047" y="4929187"/>
            <a:ext cx="787836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rtl="0"/>
            <a:endParaRPr lang="en-US" sz="2400">
              <a:cs typeface="Segoe UI"/>
            </a:endParaRPr>
          </a:p>
        </p:txBody>
      </p:sp>
      <p:sp>
        <p:nvSpPr>
          <p:cNvPr id="2" name="Title 6">
            <a:extLst>
              <a:ext uri="{FF2B5EF4-FFF2-40B4-BE49-F238E27FC236}">
                <a16:creationId xmlns:a16="http://schemas.microsoft.com/office/drawing/2014/main" id="{223292A2-BB5C-E829-4FE8-6EED9FD4C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9731" y="177348"/>
            <a:ext cx="9036908" cy="654674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000000"/>
                </a:solidFill>
                <a:latin typeface="Assistant" pitchFamily="2" charset="-79"/>
                <a:ea typeface="+mj-lt"/>
                <a:cs typeface="Assistant" pitchFamily="2" charset="-79"/>
              </a:rPr>
              <a:t> Generative AI </a:t>
            </a:r>
            <a:endParaRPr lang="en-NL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9A6199-AB70-59D6-38B9-40F13AA4956A}"/>
              </a:ext>
            </a:extLst>
          </p:cNvPr>
          <p:cNvSpPr txBox="1"/>
          <p:nvPr/>
        </p:nvSpPr>
        <p:spPr>
          <a:xfrm>
            <a:off x="1608667" y="1928813"/>
            <a:ext cx="7468711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MONAI is open and was trained on </a:t>
            </a:r>
            <a:r>
              <a:rPr lang="en-US" dirty="0" err="1"/>
              <a:t>UKBiobank</a:t>
            </a:r>
            <a:r>
              <a:rPr lang="en-US" dirty="0"/>
              <a:t> data and other legit data</a:t>
            </a:r>
          </a:p>
          <a:p>
            <a:endParaRPr lang="en-US" dirty="0"/>
          </a:p>
          <a:p>
            <a:r>
              <a:rPr lang="en-US" b="0" i="0" u="none" strike="noStrike" dirty="0">
                <a:effectLst/>
                <a:latin typeface="Roboto" panose="02000000000000000000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https://monai.io/</a:t>
            </a:r>
            <a:endParaRPr lang="en-US" b="0" i="0" u="none" strike="noStrike" dirty="0">
              <a:effectLst/>
              <a:latin typeface="Roboto" panose="02000000000000000000" pitchFamily="2" charset="0"/>
            </a:endParaRPr>
          </a:p>
          <a:p>
            <a:endParaRPr lang="en-US" dirty="0">
              <a:latin typeface="Roboto" panose="02000000000000000000" pitchFamily="2" charset="0"/>
            </a:endParaRPr>
          </a:p>
          <a:p>
            <a:endParaRPr lang="en-US" dirty="0">
              <a:latin typeface="Roboto" panose="02000000000000000000" pitchFamily="2" charset="0"/>
            </a:endParaRPr>
          </a:p>
          <a:p>
            <a:r>
              <a:rPr lang="en-US" dirty="0">
                <a:latin typeface="Roboto" panose="02000000000000000000" pitchFamily="2" charset="0"/>
              </a:rPr>
              <a:t>You lost me at pip install…but thankfully there is a </a:t>
            </a:r>
            <a:r>
              <a:rPr lang="en-US" dirty="0" err="1">
                <a:latin typeface="Roboto" panose="02000000000000000000" pitchFamily="2" charset="0"/>
              </a:rPr>
              <a:t>conda</a:t>
            </a:r>
            <a:r>
              <a:rPr lang="en-US" dirty="0">
                <a:latin typeface="Roboto" panose="02000000000000000000" pitchFamily="2" charset="0"/>
              </a:rPr>
              <a:t>-forge</a:t>
            </a:r>
          </a:p>
          <a:p>
            <a:endParaRPr lang="en-US" dirty="0">
              <a:latin typeface="Roboto" panose="02000000000000000000" pitchFamily="2" charset="0"/>
            </a:endParaRPr>
          </a:p>
          <a:p>
            <a:endParaRPr lang="en-US" dirty="0">
              <a:latin typeface="Roboto" panose="02000000000000000000" pitchFamily="2" charset="0"/>
            </a:endParaRPr>
          </a:p>
          <a:p>
            <a:r>
              <a:rPr lang="en-US" dirty="0">
                <a:latin typeface="Roboto" panose="02000000000000000000" pitchFamily="2" charset="0"/>
              </a:rPr>
              <a:t>But you need data and gigabytes of it:</a:t>
            </a:r>
          </a:p>
          <a:p>
            <a:endParaRPr lang="en-US" dirty="0">
              <a:latin typeface="Roboto" panose="02000000000000000000" pitchFamily="2" charset="0"/>
            </a:endParaRPr>
          </a:p>
          <a:p>
            <a:r>
              <a:rPr lang="en-US" dirty="0">
                <a:latin typeface="Roboto" panose="02000000000000000000" pitchFamily="2" charset="0"/>
              </a:rPr>
              <a:t>Suggestions: medicaldecathalon.com, kaggle.com, public datasets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2181934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">
            <a:extLst>
              <a:ext uri="{FF2B5EF4-FFF2-40B4-BE49-F238E27FC236}">
                <a16:creationId xmlns:a16="http://schemas.microsoft.com/office/drawing/2014/main" id="{B76E810A-7D89-CFF6-389E-860870EE3033}"/>
              </a:ext>
            </a:extLst>
          </p:cNvPr>
          <p:cNvSpPr txBox="1"/>
          <p:nvPr/>
        </p:nvSpPr>
        <p:spPr>
          <a:xfrm>
            <a:off x="1299411" y="1836821"/>
            <a:ext cx="9420976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b="1" dirty="0">
              <a:solidFill>
                <a:srgbClr val="7030A0"/>
              </a:solidFill>
              <a:latin typeface="Assistant" pitchFamily="2" charset="-79"/>
              <a:cs typeface="Assistant" pitchFamily="2" charset="-79"/>
            </a:endParaRPr>
          </a:p>
          <a:p>
            <a:endParaRPr lang="en-US" sz="2400" b="1" dirty="0">
              <a:solidFill>
                <a:srgbClr val="7030A0"/>
              </a:solidFill>
              <a:latin typeface="Assistant" pitchFamily="2" charset="-79"/>
              <a:cs typeface="Assistant" pitchFamily="2" charset="-79"/>
            </a:endParaRPr>
          </a:p>
          <a:p>
            <a:r>
              <a:rPr lang="en-US" sz="2400" b="1" dirty="0">
                <a:solidFill>
                  <a:srgbClr val="00A0E1"/>
                </a:solidFill>
                <a:latin typeface="Assistant" pitchFamily="2" charset="-79"/>
                <a:cs typeface="Assistant" pitchFamily="2" charset="-79"/>
              </a:rPr>
              <a:t>  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A4B648-05BE-03EB-D1AD-5BD4B922EF2D}"/>
              </a:ext>
            </a:extLst>
          </p:cNvPr>
          <p:cNvSpPr txBox="1"/>
          <p:nvPr/>
        </p:nvSpPr>
        <p:spPr>
          <a:xfrm>
            <a:off x="1518047" y="4929187"/>
            <a:ext cx="787836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rtl="0"/>
            <a:endParaRPr lang="en-US" sz="2400">
              <a:cs typeface="Segoe UI"/>
            </a:endParaRPr>
          </a:p>
        </p:txBody>
      </p:sp>
      <p:sp>
        <p:nvSpPr>
          <p:cNvPr id="2" name="Title 6">
            <a:extLst>
              <a:ext uri="{FF2B5EF4-FFF2-40B4-BE49-F238E27FC236}">
                <a16:creationId xmlns:a16="http://schemas.microsoft.com/office/drawing/2014/main" id="{223292A2-BB5C-E829-4FE8-6EED9FD4C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9731" y="177348"/>
            <a:ext cx="9036908" cy="654674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000000"/>
                </a:solidFill>
                <a:latin typeface="Assistant" pitchFamily="2" charset="-79"/>
                <a:ea typeface="+mj-lt"/>
                <a:cs typeface="Assistant" pitchFamily="2" charset="-79"/>
              </a:rPr>
              <a:t> Generative AI </a:t>
            </a:r>
            <a:endParaRPr lang="en-NL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9A6199-AB70-59D6-38B9-40F13AA4956A}"/>
              </a:ext>
            </a:extLst>
          </p:cNvPr>
          <p:cNvSpPr txBox="1"/>
          <p:nvPr/>
        </p:nvSpPr>
        <p:spPr>
          <a:xfrm>
            <a:off x="889001" y="1159933"/>
            <a:ext cx="10903802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Safety first!</a:t>
            </a:r>
            <a:endParaRPr lang="en-US" sz="2000" dirty="0"/>
          </a:p>
          <a:p>
            <a:endParaRPr lang="en-US" sz="2000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Mulish"/>
              </a:rPr>
              <a:t>Never upload non-anonymized sensitive patient data outside your secure servers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Mulish"/>
              </a:rPr>
              <a:t>Avoid using sensitive patient data with online </a:t>
            </a:r>
            <a:r>
              <a:rPr lang="en-US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Mulish"/>
              </a:rPr>
              <a:t>tools (e.g., </a:t>
            </a:r>
            <a:r>
              <a:rPr lang="en-US" b="0" i="0" dirty="0" err="1">
                <a:solidFill>
                  <a:srgbClr val="212529"/>
                </a:solidFill>
                <a:effectLst/>
                <a:highlight>
                  <a:srgbClr val="FFFFFF"/>
                </a:highlight>
                <a:latin typeface="Mulish"/>
              </a:rPr>
              <a:t>chatGPT</a:t>
            </a:r>
            <a:r>
              <a:rPr lang="en-US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Mulish"/>
              </a:rPr>
              <a:t>, integrated tools like co-pilot, MS Office)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Mulish"/>
              </a:rPr>
              <a:t>Be mindful of internet connectivity with your code editors and tools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Mulish"/>
              </a:rPr>
              <a:t>Prefer systems that operate locally (on your machine or hospital servers)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Mulish"/>
              </a:rPr>
              <a:t>Acknowledge that tools may generate erroneous information (hallucinations)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Mulish"/>
              </a:rPr>
              <a:t>Don’t assume code generated by a large language model (LLM) lacks potential bugs or harmful code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Mulish"/>
              </a:rPr>
              <a:t>Address intellectual property and ethical considerations when utilizing generative AI models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Mulish"/>
              </a:rPr>
              <a:t>Document model usage thoroughly in academic work, detailing versions and exact applications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Mulish"/>
              </a:rPr>
              <a:t>Recognize that the training corpus of such models may introduce biases</a:t>
            </a:r>
          </a:p>
          <a:p>
            <a:endParaRPr lang="LID4096" dirty="0"/>
          </a:p>
        </p:txBody>
      </p:sp>
      <p:pic>
        <p:nvPicPr>
          <p:cNvPr id="7" name="Picture 6" descr="Device and padlock">
            <a:extLst>
              <a:ext uri="{FF2B5EF4-FFF2-40B4-BE49-F238E27FC236}">
                <a16:creationId xmlns:a16="http://schemas.microsoft.com/office/drawing/2014/main" id="{B8E51C97-8499-C14B-4E3F-D3C337AFB00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29" r="24698"/>
          <a:stretch/>
        </p:blipFill>
        <p:spPr>
          <a:xfrm>
            <a:off x="8861196" y="4574814"/>
            <a:ext cx="1859191" cy="1822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069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">
            <a:extLst>
              <a:ext uri="{FF2B5EF4-FFF2-40B4-BE49-F238E27FC236}">
                <a16:creationId xmlns:a16="http://schemas.microsoft.com/office/drawing/2014/main" id="{B76E810A-7D89-CFF6-389E-860870EE3033}"/>
              </a:ext>
            </a:extLst>
          </p:cNvPr>
          <p:cNvSpPr txBox="1"/>
          <p:nvPr/>
        </p:nvSpPr>
        <p:spPr>
          <a:xfrm>
            <a:off x="1299411" y="1836821"/>
            <a:ext cx="9420976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b="1" dirty="0">
              <a:solidFill>
                <a:srgbClr val="7030A0"/>
              </a:solidFill>
              <a:latin typeface="Assistant" pitchFamily="2" charset="-79"/>
              <a:cs typeface="Assistant" pitchFamily="2" charset="-79"/>
            </a:endParaRPr>
          </a:p>
          <a:p>
            <a:endParaRPr lang="en-US" sz="2400" b="1" dirty="0">
              <a:solidFill>
                <a:srgbClr val="7030A0"/>
              </a:solidFill>
              <a:latin typeface="Assistant" pitchFamily="2" charset="-79"/>
              <a:cs typeface="Assistant" pitchFamily="2" charset="-79"/>
            </a:endParaRPr>
          </a:p>
          <a:p>
            <a:r>
              <a:rPr lang="en-US" sz="2400" b="1" dirty="0">
                <a:solidFill>
                  <a:srgbClr val="00A0E1"/>
                </a:solidFill>
                <a:latin typeface="Assistant" pitchFamily="2" charset="-79"/>
                <a:cs typeface="Assistant" pitchFamily="2" charset="-79"/>
              </a:rPr>
              <a:t>  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A4B648-05BE-03EB-D1AD-5BD4B922EF2D}"/>
              </a:ext>
            </a:extLst>
          </p:cNvPr>
          <p:cNvSpPr txBox="1"/>
          <p:nvPr/>
        </p:nvSpPr>
        <p:spPr>
          <a:xfrm>
            <a:off x="1518047" y="4929187"/>
            <a:ext cx="787836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rtl="0"/>
            <a:endParaRPr lang="en-US" sz="2400">
              <a:cs typeface="Segoe UI"/>
            </a:endParaRPr>
          </a:p>
        </p:txBody>
      </p:sp>
      <p:sp>
        <p:nvSpPr>
          <p:cNvPr id="2" name="Title 6">
            <a:extLst>
              <a:ext uri="{FF2B5EF4-FFF2-40B4-BE49-F238E27FC236}">
                <a16:creationId xmlns:a16="http://schemas.microsoft.com/office/drawing/2014/main" id="{223292A2-BB5C-E829-4FE8-6EED9FD4C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9731" y="177348"/>
            <a:ext cx="9036908" cy="654674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000000"/>
                </a:solidFill>
                <a:latin typeface="Assistant" pitchFamily="2" charset="-79"/>
                <a:ea typeface="+mj-lt"/>
                <a:cs typeface="Assistant" pitchFamily="2" charset="-79"/>
              </a:rPr>
              <a:t> Generative AI </a:t>
            </a:r>
            <a:endParaRPr lang="en-NL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BF9BEBF-159E-55EE-ADCA-21F8CCF4C6DF}"/>
              </a:ext>
            </a:extLst>
          </p:cNvPr>
          <p:cNvSpPr txBox="1"/>
          <p:nvPr/>
        </p:nvSpPr>
        <p:spPr>
          <a:xfrm>
            <a:off x="1299411" y="905934"/>
            <a:ext cx="9100630" cy="57246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0" i="0" cap="all" dirty="0">
                <a:solidFill>
                  <a:srgbClr val="383838"/>
                </a:solidFill>
                <a:effectLst/>
                <a:latin typeface="Mulish"/>
              </a:rPr>
              <a:t>Be effective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212529"/>
                </a:solidFill>
                <a:effectLst/>
                <a:latin typeface="Assistant" pitchFamily="2" charset="-79"/>
                <a:cs typeface="Assistant" pitchFamily="2" charset="-79"/>
              </a:rPr>
              <a:t>Ensure accuracy in spelling and grammar to avoid misdirection</a:t>
            </a:r>
          </a:p>
          <a:p>
            <a:pPr algn="l">
              <a:buFont typeface="+mj-lt"/>
              <a:buAutoNum type="arabicPeriod"/>
            </a:pPr>
            <a:endParaRPr lang="en-US" b="0" i="0" dirty="0">
              <a:solidFill>
                <a:srgbClr val="212529"/>
              </a:solidFill>
              <a:effectLst/>
              <a:latin typeface="Assistant" pitchFamily="2" charset="-79"/>
              <a:cs typeface="Assistant" pitchFamily="2" charset="-79"/>
            </a:endParaRPr>
          </a:p>
          <a:p>
            <a:pPr algn="l">
              <a:buFont typeface="+mj-lt"/>
              <a:buAutoNum type="arabicPeriod"/>
            </a:pPr>
            <a:endParaRPr lang="en-US" dirty="0">
              <a:solidFill>
                <a:srgbClr val="212529"/>
              </a:solidFill>
              <a:latin typeface="Assistant" pitchFamily="2" charset="-79"/>
              <a:cs typeface="Assistant" pitchFamily="2" charset="-79"/>
            </a:endParaRPr>
          </a:p>
          <a:p>
            <a:pPr algn="l">
              <a:buFont typeface="+mj-lt"/>
              <a:buAutoNum type="arabicPeriod"/>
            </a:pPr>
            <a:endParaRPr lang="en-US" b="0" i="0" dirty="0">
              <a:solidFill>
                <a:srgbClr val="212529"/>
              </a:solidFill>
              <a:effectLst/>
              <a:latin typeface="Assistant" pitchFamily="2" charset="-79"/>
              <a:cs typeface="Assistant" pitchFamily="2" charset="-79"/>
            </a:endParaRPr>
          </a:p>
          <a:p>
            <a:pPr algn="l">
              <a:buFont typeface="+mj-lt"/>
              <a:buAutoNum type="arabicPeriod"/>
            </a:pPr>
            <a:endParaRPr lang="en-US" dirty="0">
              <a:solidFill>
                <a:srgbClr val="212529"/>
              </a:solidFill>
              <a:latin typeface="Assistant" pitchFamily="2" charset="-79"/>
              <a:cs typeface="Assistant" pitchFamily="2" charset="-79"/>
            </a:endParaRPr>
          </a:p>
          <a:p>
            <a:pPr algn="l">
              <a:buFont typeface="+mj-lt"/>
              <a:buAutoNum type="arabicPeriod"/>
            </a:pPr>
            <a:endParaRPr lang="en-US" dirty="0">
              <a:solidFill>
                <a:srgbClr val="212529"/>
              </a:solidFill>
              <a:latin typeface="Assistant" pitchFamily="2" charset="-79"/>
              <a:cs typeface="Assistant" pitchFamily="2" charset="-79"/>
            </a:endParaRPr>
          </a:p>
          <a:p>
            <a:pPr algn="l">
              <a:buFont typeface="+mj-lt"/>
              <a:buAutoNum type="arabicPeriod"/>
            </a:pPr>
            <a:endParaRPr lang="en-US" dirty="0">
              <a:solidFill>
                <a:srgbClr val="212529"/>
              </a:solidFill>
              <a:latin typeface="Assistant" pitchFamily="2" charset="-79"/>
              <a:cs typeface="Assistant" pitchFamily="2" charset="-79"/>
            </a:endParaRPr>
          </a:p>
          <a:p>
            <a:pPr algn="l">
              <a:buFont typeface="+mj-lt"/>
              <a:buAutoNum type="arabicPeriod"/>
            </a:pPr>
            <a:endParaRPr lang="en-US" dirty="0">
              <a:solidFill>
                <a:srgbClr val="212529"/>
              </a:solidFill>
              <a:latin typeface="Assistant" pitchFamily="2" charset="-79"/>
              <a:cs typeface="Assistant" pitchFamily="2" charset="-79"/>
            </a:endParaRPr>
          </a:p>
          <a:p>
            <a:pPr algn="l">
              <a:buFont typeface="+mj-lt"/>
              <a:buAutoNum type="arabicPeriod"/>
            </a:pPr>
            <a:endParaRPr lang="en-US" dirty="0">
              <a:solidFill>
                <a:srgbClr val="212529"/>
              </a:solidFill>
              <a:latin typeface="Assistant" pitchFamily="2" charset="-79"/>
              <a:cs typeface="Assistant" pitchFamily="2" charset="-79"/>
            </a:endParaRPr>
          </a:p>
          <a:p>
            <a:pPr algn="l">
              <a:buFont typeface="+mj-lt"/>
              <a:buAutoNum type="arabicPeriod"/>
            </a:pPr>
            <a:endParaRPr lang="en-US" dirty="0">
              <a:solidFill>
                <a:srgbClr val="212529"/>
              </a:solidFill>
              <a:latin typeface="Assistant" pitchFamily="2" charset="-79"/>
              <a:cs typeface="Assistant" pitchFamily="2" charset="-79"/>
            </a:endParaRPr>
          </a:p>
          <a:p>
            <a:pPr algn="l">
              <a:buFont typeface="+mj-lt"/>
              <a:buAutoNum type="arabicPeriod"/>
            </a:pPr>
            <a:endParaRPr lang="en-US" dirty="0">
              <a:solidFill>
                <a:srgbClr val="212529"/>
              </a:solidFill>
              <a:latin typeface="Assistant" pitchFamily="2" charset="-79"/>
              <a:cs typeface="Assistant" pitchFamily="2" charset="-79"/>
            </a:endParaRPr>
          </a:p>
          <a:p>
            <a:pPr algn="l">
              <a:buFont typeface="+mj-lt"/>
              <a:buAutoNum type="arabicPeriod"/>
            </a:pPr>
            <a:endParaRPr lang="en-US" dirty="0">
              <a:solidFill>
                <a:srgbClr val="212529"/>
              </a:solidFill>
              <a:latin typeface="Assistant" pitchFamily="2" charset="-79"/>
              <a:cs typeface="Assistant" pitchFamily="2" charset="-79"/>
            </a:endParaRPr>
          </a:p>
          <a:p>
            <a:pPr algn="l">
              <a:buFont typeface="+mj-lt"/>
              <a:buAutoNum type="arabicPeriod"/>
            </a:pPr>
            <a:endParaRPr lang="en-US" dirty="0">
              <a:solidFill>
                <a:srgbClr val="212529"/>
              </a:solidFill>
              <a:latin typeface="Assistant" pitchFamily="2" charset="-79"/>
              <a:cs typeface="Assistant" pitchFamily="2" charset="-79"/>
            </a:endParaRPr>
          </a:p>
          <a:p>
            <a:pPr algn="l">
              <a:buFont typeface="+mj-lt"/>
              <a:buAutoNum type="arabicPeriod"/>
            </a:pPr>
            <a:endParaRPr lang="en-US" dirty="0">
              <a:solidFill>
                <a:srgbClr val="212529"/>
              </a:solidFill>
              <a:latin typeface="Assistant" pitchFamily="2" charset="-79"/>
              <a:cs typeface="Assistant" pitchFamily="2" charset="-79"/>
            </a:endParaRPr>
          </a:p>
          <a:p>
            <a:pPr algn="l">
              <a:buFont typeface="+mj-lt"/>
              <a:buAutoNum type="arabicPeriod"/>
            </a:pPr>
            <a:endParaRPr lang="en-US" b="0" i="0" dirty="0">
              <a:solidFill>
                <a:srgbClr val="212529"/>
              </a:solidFill>
              <a:effectLst/>
              <a:latin typeface="Assistant" pitchFamily="2" charset="-79"/>
              <a:cs typeface="Assistant" pitchFamily="2" charset="-79"/>
            </a:endParaRP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212529"/>
                </a:solidFill>
                <a:effectLst/>
                <a:latin typeface="Assistant" pitchFamily="2" charset="-79"/>
                <a:cs typeface="Assistant" pitchFamily="2" charset="-79"/>
              </a:rPr>
              <a:t>Provide clear and detailed prompts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212529"/>
                </a:solidFill>
                <a:effectLst/>
                <a:latin typeface="Assistant" pitchFamily="2" charset="-79"/>
                <a:cs typeface="Assistant" pitchFamily="2" charset="-79"/>
              </a:rPr>
              <a:t>Explain the context or goal (e.g., “helping my son… can you explain it in a specific way?”)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212529"/>
                </a:solidFill>
                <a:effectLst/>
                <a:latin typeface="Assistant" pitchFamily="2" charset="-79"/>
                <a:cs typeface="Assistant" pitchFamily="2" charset="-79"/>
              </a:rPr>
              <a:t>Try different wordings to refine results</a:t>
            </a:r>
          </a:p>
          <a:p>
            <a:pPr algn="l">
              <a:buFont typeface="+mj-lt"/>
              <a:buAutoNum type="arabicPeriod"/>
            </a:pPr>
            <a:endParaRPr lang="en-US" b="0" i="0" dirty="0">
              <a:solidFill>
                <a:srgbClr val="212529"/>
              </a:solidFill>
              <a:effectLst/>
              <a:latin typeface="Assistant" pitchFamily="2" charset="-79"/>
              <a:cs typeface="Assistant" pitchFamily="2" charset="-79"/>
            </a:endParaRPr>
          </a:p>
        </p:txBody>
      </p:sp>
      <p:pic>
        <p:nvPicPr>
          <p:cNvPr id="3074" name="Picture 2" descr="Misled image">
            <a:extLst>
              <a:ext uri="{FF2B5EF4-FFF2-40B4-BE49-F238E27FC236}">
                <a16:creationId xmlns:a16="http://schemas.microsoft.com/office/drawing/2014/main" id="{F3093721-F415-1405-01D2-9B419C95C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533" y="1836820"/>
            <a:ext cx="5003801" cy="340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8562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">
            <a:extLst>
              <a:ext uri="{FF2B5EF4-FFF2-40B4-BE49-F238E27FC236}">
                <a16:creationId xmlns:a16="http://schemas.microsoft.com/office/drawing/2014/main" id="{B76E810A-7D89-CFF6-389E-860870EE3033}"/>
              </a:ext>
            </a:extLst>
          </p:cNvPr>
          <p:cNvSpPr txBox="1"/>
          <p:nvPr/>
        </p:nvSpPr>
        <p:spPr>
          <a:xfrm>
            <a:off x="1299411" y="1836821"/>
            <a:ext cx="9420976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b="1" dirty="0">
              <a:solidFill>
                <a:srgbClr val="7030A0"/>
              </a:solidFill>
              <a:latin typeface="Assistant" pitchFamily="2" charset="-79"/>
              <a:cs typeface="Assistant" pitchFamily="2" charset="-79"/>
            </a:endParaRPr>
          </a:p>
          <a:p>
            <a:endParaRPr lang="en-US" sz="2400" b="1" dirty="0">
              <a:solidFill>
                <a:srgbClr val="7030A0"/>
              </a:solidFill>
              <a:latin typeface="Assistant" pitchFamily="2" charset="-79"/>
              <a:cs typeface="Assistant" pitchFamily="2" charset="-79"/>
            </a:endParaRPr>
          </a:p>
          <a:p>
            <a:r>
              <a:rPr lang="en-US" sz="2400" b="1" dirty="0">
                <a:solidFill>
                  <a:srgbClr val="00A0E1"/>
                </a:solidFill>
                <a:latin typeface="Assistant" pitchFamily="2" charset="-79"/>
                <a:cs typeface="Assistant" pitchFamily="2" charset="-79"/>
              </a:rPr>
              <a:t>  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A4B648-05BE-03EB-D1AD-5BD4B922EF2D}"/>
              </a:ext>
            </a:extLst>
          </p:cNvPr>
          <p:cNvSpPr txBox="1"/>
          <p:nvPr/>
        </p:nvSpPr>
        <p:spPr>
          <a:xfrm>
            <a:off x="1518047" y="4929187"/>
            <a:ext cx="787836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rtl="0"/>
            <a:endParaRPr lang="en-US" sz="2400">
              <a:cs typeface="Segoe UI"/>
            </a:endParaRPr>
          </a:p>
        </p:txBody>
      </p:sp>
      <p:sp>
        <p:nvSpPr>
          <p:cNvPr id="2" name="Title 6">
            <a:extLst>
              <a:ext uri="{FF2B5EF4-FFF2-40B4-BE49-F238E27FC236}">
                <a16:creationId xmlns:a16="http://schemas.microsoft.com/office/drawing/2014/main" id="{223292A2-BB5C-E829-4FE8-6EED9FD4C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9731" y="177348"/>
            <a:ext cx="9036908" cy="654674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000000"/>
                </a:solidFill>
                <a:latin typeface="Assistant" pitchFamily="2" charset="-79"/>
                <a:ea typeface="+mj-lt"/>
                <a:cs typeface="Assistant" pitchFamily="2" charset="-79"/>
              </a:rPr>
              <a:t> Generative AI </a:t>
            </a:r>
            <a:endParaRPr lang="en-NL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BF9BEBF-159E-55EE-ADCA-21F8CCF4C6DF}"/>
              </a:ext>
            </a:extLst>
          </p:cNvPr>
          <p:cNvSpPr txBox="1"/>
          <p:nvPr/>
        </p:nvSpPr>
        <p:spPr>
          <a:xfrm>
            <a:off x="1299411" y="905934"/>
            <a:ext cx="9100630" cy="3231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0" i="0" cap="all" dirty="0">
                <a:solidFill>
                  <a:srgbClr val="383838"/>
                </a:solidFill>
                <a:effectLst/>
                <a:latin typeface="Mulish"/>
              </a:rPr>
              <a:t>Be effective</a:t>
            </a:r>
          </a:p>
          <a:p>
            <a:pPr algn="l"/>
            <a:endParaRPr lang="en-US" b="0" i="0" dirty="0">
              <a:solidFill>
                <a:srgbClr val="212529"/>
              </a:solidFill>
              <a:effectLst/>
              <a:latin typeface="Assistant" pitchFamily="2" charset="-79"/>
              <a:cs typeface="Assistant" pitchFamily="2" charset="-79"/>
            </a:endParaRPr>
          </a:p>
          <a:p>
            <a:pPr algn="l"/>
            <a:r>
              <a:rPr lang="en-US" b="0" i="0" dirty="0">
                <a:solidFill>
                  <a:srgbClr val="212529"/>
                </a:solidFill>
                <a:effectLst/>
                <a:latin typeface="Assistant" pitchFamily="2" charset="-79"/>
                <a:cs typeface="Assistant" pitchFamily="2" charset="-79"/>
              </a:rPr>
              <a:t>5. Fact-check thoroughly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212529"/>
                </a:solidFill>
                <a:effectLst/>
                <a:latin typeface="Assistant" pitchFamily="2" charset="-79"/>
                <a:cs typeface="Assistant" pitchFamily="2" charset="-79"/>
              </a:rPr>
              <a:t>First, ask the tool to fact-check its output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212529"/>
                </a:solidFill>
                <a:effectLst/>
                <a:latin typeface="Assistant" pitchFamily="2" charset="-79"/>
                <a:cs typeface="Assistant" pitchFamily="2" charset="-79"/>
              </a:rPr>
              <a:t>Then, verify using search engines and experts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212529"/>
                </a:solidFill>
                <a:effectLst/>
                <a:latin typeface="Assistant" pitchFamily="2" charset="-79"/>
                <a:cs typeface="Assistant" pitchFamily="2" charset="-79"/>
              </a:rPr>
              <a:t>Never fully trust references or facts generated by an LLM, seek human-generated content for confirmation</a:t>
            </a:r>
          </a:p>
          <a:p>
            <a:pPr algn="l"/>
            <a:r>
              <a:rPr lang="en-US" b="0" i="0" dirty="0">
                <a:solidFill>
                  <a:srgbClr val="212529"/>
                </a:solidFill>
                <a:effectLst/>
                <a:latin typeface="Assistant" pitchFamily="2" charset="-79"/>
                <a:cs typeface="Assistant" pitchFamily="2" charset="-79"/>
              </a:rPr>
              <a:t>6. Clearly indicate if you need a particular format (e.g., bullet points, square images)</a:t>
            </a:r>
          </a:p>
          <a:p>
            <a:pPr algn="l"/>
            <a:r>
              <a:rPr lang="en-US" b="0" i="0" dirty="0">
                <a:solidFill>
                  <a:srgbClr val="212529"/>
                </a:solidFill>
                <a:effectLst/>
                <a:latin typeface="Assistant" pitchFamily="2" charset="-79"/>
                <a:cs typeface="Assistant" pitchFamily="2" charset="-79"/>
              </a:rPr>
              <a:t>7. Use prompts like “you are a Python expert” or “you are an expert pathologist” to guide the tool</a:t>
            </a:r>
          </a:p>
          <a:p>
            <a:pPr algn="l"/>
            <a:r>
              <a:rPr lang="en-US" dirty="0">
                <a:solidFill>
                  <a:srgbClr val="212529"/>
                </a:solidFill>
                <a:latin typeface="Assistant" pitchFamily="2" charset="-79"/>
                <a:cs typeface="Assistant" pitchFamily="2" charset="-79"/>
              </a:rPr>
              <a:t>8. </a:t>
            </a:r>
            <a:r>
              <a:rPr lang="en-US" b="0" i="0" dirty="0">
                <a:solidFill>
                  <a:srgbClr val="212529"/>
                </a:solidFill>
                <a:effectLst/>
                <a:latin typeface="Assistant" pitchFamily="2" charset="-79"/>
                <a:cs typeface="Assistant" pitchFamily="2" charset="-79"/>
              </a:rPr>
              <a:t>For more accurate outputs, fine-tune foundation models with your specific data</a:t>
            </a:r>
          </a:p>
        </p:txBody>
      </p:sp>
      <p:pic>
        <p:nvPicPr>
          <p:cNvPr id="7170" name="Picture 2" descr="Misled image of cats">
            <a:extLst>
              <a:ext uri="{FF2B5EF4-FFF2-40B4-BE49-F238E27FC236}">
                <a16:creationId xmlns:a16="http://schemas.microsoft.com/office/drawing/2014/main" id="{A480B057-0685-1FAA-06B0-C4407EC23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8466" y="4204512"/>
            <a:ext cx="2960157" cy="2372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2362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09DDD"/>
      </a:accent1>
      <a:accent2>
        <a:srgbClr val="380338"/>
      </a:accent2>
      <a:accent3>
        <a:srgbClr val="FFB213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DD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 2013 - 20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463</Words>
  <Application>Microsoft Office PowerPoint</Application>
  <PresentationFormat>Widescreen</PresentationFormat>
  <Paragraphs>107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</vt:i4>
      </vt:variant>
    </vt:vector>
  </HeadingPairs>
  <TitlesOfParts>
    <vt:vector size="21" baseType="lpstr">
      <vt:lpstr>Arial</vt:lpstr>
      <vt:lpstr>Assistant</vt:lpstr>
      <vt:lpstr>Calibri</vt:lpstr>
      <vt:lpstr>Calibri Light</vt:lpstr>
      <vt:lpstr>Mulish</vt:lpstr>
      <vt:lpstr>Open Sans</vt:lpstr>
      <vt:lpstr>Roboto</vt:lpstr>
      <vt:lpstr>Segoe UI</vt:lpstr>
      <vt:lpstr>Symbol</vt:lpstr>
      <vt:lpstr>Times New Roman</vt:lpstr>
      <vt:lpstr>Wingdings</vt:lpstr>
      <vt:lpstr>office theme</vt:lpstr>
      <vt:lpstr>Office Theme</vt:lpstr>
      <vt:lpstr> Generative AI </vt:lpstr>
      <vt:lpstr> Generative AI </vt:lpstr>
      <vt:lpstr> Generative AI </vt:lpstr>
      <vt:lpstr> Generative AI </vt:lpstr>
      <vt:lpstr> Generative AI </vt:lpstr>
      <vt:lpstr> Generative AI </vt:lpstr>
      <vt:lpstr> Generative AI </vt:lpstr>
      <vt:lpstr> Generative AI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C. Moore</dc:creator>
  <cp:lastModifiedBy>Candace Moore</cp:lastModifiedBy>
  <cp:revision>159</cp:revision>
  <dcterms:created xsi:type="dcterms:W3CDTF">2022-12-06T14:01:28Z</dcterms:created>
  <dcterms:modified xsi:type="dcterms:W3CDTF">2024-08-10T07:44:13Z</dcterms:modified>
</cp:coreProperties>
</file>